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8" r:id="rId4"/>
    <p:sldId id="266" r:id="rId5"/>
    <p:sldId id="261" r:id="rId6"/>
    <p:sldId id="263" r:id="rId7"/>
    <p:sldId id="283" r:id="rId8"/>
    <p:sldId id="275" r:id="rId9"/>
    <p:sldId id="267" r:id="rId10"/>
    <p:sldId id="282" r:id="rId11"/>
    <p:sldId id="272" r:id="rId12"/>
    <p:sldId id="281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7D1D-4F3E-4EAB-BEE1-AA2BF420D0C0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676F-B51F-42FA-8D53-D0143425E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7D1D-4F3E-4EAB-BEE1-AA2BF420D0C0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676F-B51F-42FA-8D53-D0143425E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7D1D-4F3E-4EAB-BEE1-AA2BF420D0C0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676F-B51F-42FA-8D53-D0143425E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7D1D-4F3E-4EAB-BEE1-AA2BF420D0C0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676F-B51F-42FA-8D53-D0143425E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7D1D-4F3E-4EAB-BEE1-AA2BF420D0C0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676F-B51F-42FA-8D53-D0143425E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7D1D-4F3E-4EAB-BEE1-AA2BF420D0C0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676F-B51F-42FA-8D53-D0143425E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7D1D-4F3E-4EAB-BEE1-AA2BF420D0C0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676F-B51F-42FA-8D53-D0143425E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7D1D-4F3E-4EAB-BEE1-AA2BF420D0C0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676F-B51F-42FA-8D53-D0143425E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7D1D-4F3E-4EAB-BEE1-AA2BF420D0C0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676F-B51F-42FA-8D53-D0143425E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7D1D-4F3E-4EAB-BEE1-AA2BF420D0C0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676F-B51F-42FA-8D53-D0143425E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7D1D-4F3E-4EAB-BEE1-AA2BF420D0C0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676F-B51F-42FA-8D53-D0143425E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C7D1D-4F3E-4EAB-BEE1-AA2BF420D0C0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0676F-B51F-42FA-8D53-D0143425E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SCF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668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Defining and Targeting High Flows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5715000"/>
            <a:ext cx="6400800" cy="8382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Vermont Monitoring Cooperative Conference</a:t>
            </a:r>
          </a:p>
          <a:p>
            <a:r>
              <a:rPr lang="en-US" sz="1800" dirty="0" smtClean="0"/>
              <a:t>December 2, 2016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304800"/>
            <a:ext cx="3386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South Chittenden River Watch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132" y="533400"/>
            <a:ext cx="8790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Rough Estimate of % of Total Load Discharged from McCabe's Brook</a:t>
            </a:r>
          </a:p>
          <a:p>
            <a:pPr algn="ctr"/>
            <a:r>
              <a:rPr lang="en-US" sz="2400" b="1" dirty="0" smtClean="0"/>
              <a:t>when Stream Discharge Rates Exceeded 5 </a:t>
            </a:r>
            <a:r>
              <a:rPr lang="en-US" sz="2400" b="1" dirty="0" err="1" smtClean="0"/>
              <a:t>cfs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(May 30 to November 11, 2012; May 27 to October 14, 2013)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2209800"/>
          <a:ext cx="6019800" cy="3733800"/>
        </p:xfrm>
        <a:graphic>
          <a:graphicData uri="http://schemas.openxmlformats.org/drawingml/2006/table">
            <a:tbl>
              <a:tblPr/>
              <a:tblGrid>
                <a:gridCol w="3581400"/>
                <a:gridCol w="1295400"/>
                <a:gridCol w="1143000"/>
              </a:tblGrid>
              <a:tr h="9334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Days of Record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Phosphorus: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Particulate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Dissolved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7 %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Suspended Solids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High flow monitoring requires effort, but has proved feasible</a:t>
            </a:r>
          </a:p>
          <a:p>
            <a:r>
              <a:rPr lang="en-US" sz="2400" b="1" dirty="0" smtClean="0"/>
              <a:t>Discharge at the USGS gage on the </a:t>
            </a:r>
            <a:r>
              <a:rPr lang="en-US" sz="2400" b="1" dirty="0" err="1" smtClean="0"/>
              <a:t>LaPlatte</a:t>
            </a:r>
            <a:r>
              <a:rPr lang="en-US" sz="2400" b="1" dirty="0" smtClean="0"/>
              <a:t> River has proved a reasonable indicator of discharge in adjacent watersheds</a:t>
            </a:r>
          </a:p>
          <a:p>
            <a:r>
              <a:rPr lang="en-US" sz="2400" b="1" dirty="0" smtClean="0"/>
              <a:t>In-stream flow measurement is informative, but not affordable on routine basis</a:t>
            </a:r>
          </a:p>
          <a:p>
            <a:r>
              <a:rPr lang="en-US" sz="2400" b="1" dirty="0" smtClean="0"/>
              <a:t>High flow monitoring can pick up events impacting on in-stream water quality and loadings on Lake Champlain</a:t>
            </a:r>
          </a:p>
          <a:p>
            <a:r>
              <a:rPr lang="en-US" sz="2400" b="1" dirty="0" smtClean="0"/>
              <a:t>High flow monitoring targets flows representative of entire watersheds providing a better picture of entire watersheds</a:t>
            </a:r>
          </a:p>
          <a:p>
            <a:r>
              <a:rPr lang="en-US" sz="2400" b="1" dirty="0" smtClean="0"/>
              <a:t>High flow monitoring tracks the most meaningful data relating to nutrient and sediment loadings on Lake Champlain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914400"/>
            <a:ext cx="37850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Final Questions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791697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b="1" dirty="0" smtClean="0"/>
              <a:t> Does </a:t>
            </a:r>
            <a:r>
              <a:rPr lang="en-US" sz="3200" b="1" dirty="0" smtClean="0"/>
              <a:t>high flow monitoring present a more</a:t>
            </a:r>
          </a:p>
          <a:p>
            <a:pPr marL="342900" indent="-342900"/>
            <a:r>
              <a:rPr lang="en-US" sz="3200" b="1" dirty="0" smtClean="0"/>
              <a:t>    </a:t>
            </a:r>
            <a:r>
              <a:rPr lang="en-US" sz="3200" b="1" dirty="0" smtClean="0"/>
              <a:t> meaningful </a:t>
            </a:r>
            <a:r>
              <a:rPr lang="en-US" sz="3200" b="1" dirty="0" smtClean="0"/>
              <a:t>picture of potential impacts on</a:t>
            </a:r>
          </a:p>
          <a:p>
            <a:pPr marL="342900" indent="-342900"/>
            <a:r>
              <a:rPr lang="en-US" sz="3200" b="1" dirty="0" smtClean="0"/>
              <a:t>    </a:t>
            </a:r>
            <a:r>
              <a:rPr lang="en-US" sz="3200" b="1" dirty="0" smtClean="0"/>
              <a:t> receiving </a:t>
            </a:r>
            <a:r>
              <a:rPr lang="en-US" sz="3200" b="1" dirty="0" smtClean="0"/>
              <a:t>water bodies than does random</a:t>
            </a:r>
          </a:p>
          <a:p>
            <a:pPr marL="342900" indent="-342900"/>
            <a:r>
              <a:rPr lang="en-US" sz="3200" b="1" dirty="0" smtClean="0"/>
              <a:t>    </a:t>
            </a:r>
            <a:r>
              <a:rPr lang="en-US" sz="3200" b="1" dirty="0" smtClean="0"/>
              <a:t> flow </a:t>
            </a:r>
            <a:r>
              <a:rPr lang="en-US" sz="3200" b="1" dirty="0" smtClean="0"/>
              <a:t>monitoring</a:t>
            </a:r>
            <a:r>
              <a:rPr lang="en-US" sz="3200" b="1" dirty="0" smtClean="0"/>
              <a:t>?</a:t>
            </a:r>
            <a:endParaRPr lang="en-US" sz="3200" b="1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3200" b="1" dirty="0" smtClean="0"/>
              <a:t>Can </a:t>
            </a:r>
            <a:r>
              <a:rPr lang="en-US" sz="3200" b="1" dirty="0" smtClean="0"/>
              <a:t>high flow monitoring improve </a:t>
            </a:r>
            <a:r>
              <a:rPr lang="en-US" sz="3200" b="1" dirty="0" smtClean="0"/>
              <a:t>our</a:t>
            </a:r>
          </a:p>
          <a:p>
            <a:pPr marL="514350" indent="-514350"/>
            <a:r>
              <a:rPr lang="en-US" sz="3200" b="1" dirty="0" smtClean="0"/>
              <a:t> </a:t>
            </a:r>
            <a:r>
              <a:rPr lang="en-US" sz="3200" b="1" dirty="0" smtClean="0"/>
              <a:t>     ability </a:t>
            </a:r>
            <a:r>
              <a:rPr lang="en-US" sz="3200" b="1" dirty="0" smtClean="0"/>
              <a:t>to detect and understand </a:t>
            </a:r>
            <a:r>
              <a:rPr lang="en-US" sz="3200" b="1" dirty="0" smtClean="0"/>
              <a:t>change</a:t>
            </a:r>
            <a:endParaRPr lang="en-US" sz="3200" b="1" dirty="0" smtClean="0"/>
          </a:p>
          <a:p>
            <a:r>
              <a:rPr lang="en-US" sz="3200" b="1" dirty="0" smtClean="0"/>
              <a:t>      over </a:t>
            </a:r>
            <a:r>
              <a:rPr lang="en-US" sz="3200" b="1" dirty="0" smtClean="0"/>
              <a:t>time?</a:t>
            </a:r>
            <a:endParaRPr lang="en-US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48" y="2"/>
            <a:ext cx="919562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590800"/>
            <a:ext cx="31242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THE END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1828800"/>
          <a:ext cx="8229600" cy="3813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545"/>
                <a:gridCol w="1600970"/>
                <a:gridCol w="3442085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River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Drainage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Area (sq. mi.)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Impacts on Water Quality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1756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LaPlatte</a:t>
                      </a:r>
                      <a:r>
                        <a:rPr lang="en-US" sz="2000" b="1" dirty="0" smtClean="0"/>
                        <a:t> River</a:t>
                      </a:r>
                      <a:endParaRPr lang="en-US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46.36</a:t>
                      </a:r>
                      <a:endParaRPr lang="en-US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Rural, receives treated effluent in Hinesburg</a:t>
                      </a:r>
                      <a:endParaRPr lang="en-US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22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McCabe’s Brook</a:t>
                      </a:r>
                      <a:endParaRPr lang="en-US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4.59</a:t>
                      </a:r>
                      <a:endParaRPr lang="en-US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22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       Middle Segment</a:t>
                      </a:r>
                      <a:endParaRPr lang="en-US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1.47</a:t>
                      </a:r>
                      <a:endParaRPr lang="en-US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Agricultural</a:t>
                      </a:r>
                      <a:endParaRPr lang="en-US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70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        Downstream Segment</a:t>
                      </a:r>
                      <a:endParaRPr lang="en-US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1.21</a:t>
                      </a:r>
                      <a:endParaRPr lang="en-US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Town of Shelburne storm water</a:t>
                      </a:r>
                      <a:endParaRPr lang="en-US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51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Thorp Brook</a:t>
                      </a:r>
                      <a:endParaRPr lang="en-US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2.93</a:t>
                      </a:r>
                      <a:endParaRPr lang="en-US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Agricultural</a:t>
                      </a:r>
                      <a:endParaRPr lang="en-US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51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Kimball</a:t>
                      </a:r>
                      <a:r>
                        <a:rPr lang="en-US" sz="2000" b="1" baseline="0" dirty="0" smtClean="0"/>
                        <a:t> Brook</a:t>
                      </a:r>
                      <a:endParaRPr lang="en-US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1.87</a:t>
                      </a:r>
                      <a:endParaRPr lang="en-US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Agricultural</a:t>
                      </a:r>
                      <a:endParaRPr lang="en-US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685800"/>
            <a:ext cx="621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SCRW Monitoring Program - Watersheds</a:t>
            </a:r>
            <a:endParaRPr lang="en-US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472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1440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038602"/>
            <a:ext cx="4114800" cy="245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3" y="228602"/>
            <a:ext cx="7575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 Phosphorus Burdens Associated with Suspended Solids</a:t>
            </a:r>
            <a:endParaRPr lang="en-US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0" y="1676400"/>
          <a:ext cx="7772400" cy="4095323"/>
        </p:xfrm>
        <a:graphic>
          <a:graphicData uri="http://schemas.openxmlformats.org/drawingml/2006/table">
            <a:tbl>
              <a:tblPr/>
              <a:tblGrid>
                <a:gridCol w="2274452"/>
                <a:gridCol w="1739864"/>
                <a:gridCol w="2562330"/>
                <a:gridCol w="1195754"/>
              </a:tblGrid>
              <a:tr h="1600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River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Apparent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“Threshold”/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“Critical” Flow (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Times New Roman"/>
                        </a:rPr>
                        <a:t>cfs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of Mean Daily Discharge Values Less than or Equal to Threshold Flow (</a:t>
                      </a:r>
                      <a:r>
                        <a:rPr lang="en-US" sz="2000" b="1" dirty="0" err="1">
                          <a:latin typeface="Calibri"/>
                          <a:ea typeface="Calibri"/>
                          <a:cs typeface="Times New Roman"/>
                        </a:rPr>
                        <a:t>cfs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Period of Record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5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Calibri"/>
                          <a:ea typeface="Calibri"/>
                          <a:cs typeface="Times New Roman"/>
                        </a:rPr>
                        <a:t>LaPlatte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 River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87.5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1990-2010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5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Lewis Creek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450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96.7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1990-2014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0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Little Otter Creek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83.6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1990-2006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5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Otter Creek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2,000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82.7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1990-2006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5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McCabe’s Brook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85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2012-2013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598" y="381000"/>
            <a:ext cx="85963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Comparison of “Critical” Discharge Rates in the</a:t>
            </a:r>
          </a:p>
          <a:p>
            <a:pPr algn="ctr"/>
            <a:r>
              <a:rPr lang="en-US" sz="3200" b="1" dirty="0" smtClean="0"/>
              <a:t> </a:t>
            </a:r>
            <a:r>
              <a:rPr lang="en-US" sz="3200" b="1" dirty="0" err="1" smtClean="0"/>
              <a:t>LaPlatte</a:t>
            </a:r>
            <a:r>
              <a:rPr lang="en-US" sz="3200" b="1" dirty="0" smtClean="0"/>
              <a:t> Watershed and Addison County Streams</a:t>
            </a:r>
            <a:endParaRPr lang="en-US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391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62200" y="3048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 Particle Size Analysis</a:t>
            </a:r>
            <a:endParaRPr lang="en-US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657600"/>
            <a:ext cx="43434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152402"/>
            <a:ext cx="6909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3. In-stream Phosphorus Mass Balances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838200"/>
            <a:ext cx="377758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McCabe’s Brook:</a:t>
            </a:r>
            <a:br>
              <a:rPr lang="en-US" b="1" dirty="0" smtClean="0"/>
            </a:br>
            <a:r>
              <a:rPr lang="en-US" b="1" dirty="0" smtClean="0"/>
              <a:t>A Losing Stream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2"/>
            <a:ext cx="85344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Many mass failures, gravel deposits, dry beds:</a:t>
            </a:r>
          </a:p>
          <a:p>
            <a:pPr marL="971550" lvl="1" indent="-514350">
              <a:buNone/>
            </a:pPr>
            <a:r>
              <a:rPr lang="en-US" b="1" dirty="0" smtClean="0"/>
              <a:t>      </a:t>
            </a:r>
            <a:r>
              <a:rPr lang="en-US" sz="3200" b="1" dirty="0" smtClean="0"/>
              <a:t>At low flows water flows through gravel, stream may disappear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At low flows, downstream segment often receives now flow from upstream catchment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Upstream nutrient loadings at times exceed downstream loadings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467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52603" y="228602"/>
            <a:ext cx="6428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4. Events Associated with High Flows</a:t>
            </a:r>
            <a:endParaRPr lang="en-US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57200" y="855821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Loading </a:t>
            </a:r>
            <a:r>
              <a:rPr lang="en-US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Rates 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by Discharge Classes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981200"/>
          <a:ext cx="6019799" cy="3106258"/>
        </p:xfrm>
        <a:graphic>
          <a:graphicData uri="http://schemas.openxmlformats.org/drawingml/2006/table">
            <a:tbl>
              <a:tblPr/>
              <a:tblGrid>
                <a:gridCol w="1389185"/>
                <a:gridCol w="1107852"/>
                <a:gridCol w="1284978"/>
                <a:gridCol w="1048961"/>
                <a:gridCol w="1188823"/>
              </a:tblGrid>
              <a:tr h="63710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Median Phosphorus and Solids Loading Rates (Kg/Day) in McCabe’s Brook at Harbor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Road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SCRW Data 2011-2014)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6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Discharge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Class Interval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Phosphorus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Suspended Solids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Particulate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Dissolved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&lt;1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cfs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 (5)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0.07 (4)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0.05 (4)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23.98 (5)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1-5 cfs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0.32 (11)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0.16 (11)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 (11)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75.99 (11)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5-10 cfs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2.94 (4)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1.24 (4)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1.56 (4)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638.09 (4)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&gt;10 cfs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7.36 (2)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5.35 (2)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2.01 (2)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3,224.41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</TotalTime>
  <Words>534</Words>
  <Application>Microsoft Office PowerPoint</Application>
  <PresentationFormat>On-screen Show (4:3)</PresentationFormat>
  <Paragraphs>133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Defining and Targeting High Flows</vt:lpstr>
      <vt:lpstr>Slide 2</vt:lpstr>
      <vt:lpstr>Slide 3</vt:lpstr>
      <vt:lpstr>Slide 4</vt:lpstr>
      <vt:lpstr>Slide 5</vt:lpstr>
      <vt:lpstr>Slide 6</vt:lpstr>
      <vt:lpstr>McCabe’s Brook: A Losing Stream</vt:lpstr>
      <vt:lpstr>Slide 8</vt:lpstr>
      <vt:lpstr>Slide 9</vt:lpstr>
      <vt:lpstr>Slide 10</vt:lpstr>
      <vt:lpstr>Conclusions</vt:lpstr>
      <vt:lpstr>Slide 12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</dc:creator>
  <cp:lastModifiedBy>Owner</cp:lastModifiedBy>
  <cp:revision>156</cp:revision>
  <dcterms:created xsi:type="dcterms:W3CDTF">2016-11-12T13:38:02Z</dcterms:created>
  <dcterms:modified xsi:type="dcterms:W3CDTF">2016-11-30T17:00:05Z</dcterms:modified>
</cp:coreProperties>
</file>